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2"/>
  </p:notesMasterIdLst>
  <p:sldIdLst>
    <p:sldId id="256" r:id="rId2"/>
    <p:sldId id="257" r:id="rId3"/>
    <p:sldId id="258" r:id="rId4"/>
    <p:sldId id="259" r:id="rId5"/>
    <p:sldId id="260" r:id="rId6"/>
    <p:sldId id="261" r:id="rId7"/>
    <p:sldId id="264" r:id="rId8"/>
    <p:sldId id="273" r:id="rId9"/>
    <p:sldId id="265" r:id="rId10"/>
    <p:sldId id="266" r:id="rId11"/>
    <p:sldId id="267" r:id="rId12"/>
    <p:sldId id="268" r:id="rId13"/>
    <p:sldId id="262" r:id="rId14"/>
    <p:sldId id="263" r:id="rId15"/>
    <p:sldId id="269" r:id="rId16"/>
    <p:sldId id="272" r:id="rId17"/>
    <p:sldId id="271" r:id="rId18"/>
    <p:sldId id="274" r:id="rId19"/>
    <p:sldId id="275" r:id="rId20"/>
    <p:sldId id="27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6" d="100"/>
          <a:sy n="156" d="100"/>
        </p:scale>
        <p:origin x="1962"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jpg>
</file>

<file path=ppt/media/image14.png>
</file>

<file path=ppt/media/image15.jpeg>
</file>

<file path=ppt/media/image16.png>
</file>

<file path=ppt/media/image2.jpeg>
</file>

<file path=ppt/media/image3.png>
</file>

<file path=ppt/media/image4.jpg>
</file>

<file path=ppt/media/image5.png>
</file>

<file path=ppt/media/image6.jp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E85863-5784-4D0D-965F-130A3D322171}" type="datetimeFigureOut">
              <a:rPr lang="en-US" smtClean="0"/>
              <a:t>1/19/2018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1DAB9F-695C-4E26-A0D3-3EF5E6FE43D8}" type="slidenum">
              <a:rPr lang="en-US" smtClean="0"/>
              <a:t>‹#›</a:t>
            </a:fld>
            <a:endParaRPr lang="en-US"/>
          </a:p>
        </p:txBody>
      </p:sp>
    </p:spTree>
    <p:extLst>
      <p:ext uri="{BB962C8B-B14F-4D97-AF65-F5344CB8AC3E}">
        <p14:creationId xmlns:p14="http://schemas.microsoft.com/office/powerpoint/2010/main" val="8597836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CEC</a:t>
            </a:r>
            <a:r>
              <a:rPr lang="en-US" baseline="0" dirty="0" smtClean="0"/>
              <a:t> line is something related to end users’ remote control settings, we don’t use it in this project</a:t>
            </a:r>
            <a:endParaRPr lang="en-US" dirty="0"/>
          </a:p>
        </p:txBody>
      </p:sp>
      <p:sp>
        <p:nvSpPr>
          <p:cNvPr id="4" name="Slide Number Placeholder 3"/>
          <p:cNvSpPr>
            <a:spLocks noGrp="1"/>
          </p:cNvSpPr>
          <p:nvPr>
            <p:ph type="sldNum" sz="quarter" idx="10"/>
          </p:nvPr>
        </p:nvSpPr>
        <p:spPr/>
        <p:txBody>
          <a:bodyPr/>
          <a:lstStyle/>
          <a:p>
            <a:fld id="{691DAB9F-695C-4E26-A0D3-3EF5E6FE43D8}" type="slidenum">
              <a:rPr lang="en-US" smtClean="0"/>
              <a:t>7</a:t>
            </a:fld>
            <a:endParaRPr lang="en-US"/>
          </a:p>
        </p:txBody>
      </p:sp>
    </p:spTree>
    <p:extLst>
      <p:ext uri="{BB962C8B-B14F-4D97-AF65-F5344CB8AC3E}">
        <p14:creationId xmlns:p14="http://schemas.microsoft.com/office/powerpoint/2010/main" val="2673525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maximum working clock frequency of Spartan6 FPGA limits the highest resolution the system supports.</a:t>
            </a:r>
            <a:endParaRPr lang="en-US" dirty="0"/>
          </a:p>
        </p:txBody>
      </p:sp>
      <p:sp>
        <p:nvSpPr>
          <p:cNvPr id="4" name="Slide Number Placeholder 3"/>
          <p:cNvSpPr>
            <a:spLocks noGrp="1"/>
          </p:cNvSpPr>
          <p:nvPr>
            <p:ph type="sldNum" sz="quarter" idx="10"/>
          </p:nvPr>
        </p:nvSpPr>
        <p:spPr/>
        <p:txBody>
          <a:bodyPr/>
          <a:lstStyle/>
          <a:p>
            <a:fld id="{691DAB9F-695C-4E26-A0D3-3EF5E6FE43D8}" type="slidenum">
              <a:rPr lang="en-US" smtClean="0"/>
              <a:t>16</a:t>
            </a:fld>
            <a:endParaRPr lang="en-US"/>
          </a:p>
        </p:txBody>
      </p:sp>
    </p:spTree>
    <p:extLst>
      <p:ext uri="{BB962C8B-B14F-4D97-AF65-F5344CB8AC3E}">
        <p14:creationId xmlns:p14="http://schemas.microsoft.com/office/powerpoint/2010/main" val="2287715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D9013D3-9FA7-42FB-A828-C5310757740C}" type="datetimeFigureOut">
              <a:rPr lang="en-US" smtClean="0"/>
              <a:t>1/19/2018</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4185336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9013D3-9FA7-42FB-A828-C5310757740C}" type="datetimeFigureOut">
              <a:rPr lang="en-US" smtClean="0"/>
              <a:t>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15523705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9013D3-9FA7-42FB-A828-C5310757740C}"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26628992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9013D3-9FA7-42FB-A828-C5310757740C}"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6319966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9013D3-9FA7-42FB-A828-C5310757740C}"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4699580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9013D3-9FA7-42FB-A828-C5310757740C}"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27245326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9013D3-9FA7-42FB-A828-C5310757740C}"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15325585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9013D3-9FA7-42FB-A828-C5310757740C}"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30412577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9013D3-9FA7-42FB-A828-C5310757740C}"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4229623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9013D3-9FA7-42FB-A828-C5310757740C}"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864606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9013D3-9FA7-42FB-A828-C5310757740C}"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27566933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D9013D3-9FA7-42FB-A828-C5310757740C}" type="datetimeFigureOut">
              <a:rPr lang="en-US" smtClean="0"/>
              <a:t>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1150795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D9013D3-9FA7-42FB-A828-C5310757740C}" type="datetimeFigureOut">
              <a:rPr lang="en-US" smtClean="0"/>
              <a:t>1/19/2018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3881410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D9013D3-9FA7-42FB-A828-C5310757740C}" type="datetimeFigureOut">
              <a:rPr lang="en-US" smtClean="0"/>
              <a:t>1/19/2018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3654615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9013D3-9FA7-42FB-A828-C5310757740C}" type="datetimeFigureOut">
              <a:rPr lang="en-US" smtClean="0"/>
              <a:t>1/19/2018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26967070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9013D3-9FA7-42FB-A828-C5310757740C}" type="datetimeFigureOut">
              <a:rPr lang="en-US" smtClean="0"/>
              <a:t>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812053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9013D3-9FA7-42FB-A828-C5310757740C}" type="datetimeFigureOut">
              <a:rPr lang="en-US" smtClean="0"/>
              <a:t>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43C144-CA56-429E-AC49-BEADE86626DF}" type="slidenum">
              <a:rPr lang="en-US" smtClean="0"/>
              <a:t>‹#›</a:t>
            </a:fld>
            <a:endParaRPr lang="en-US"/>
          </a:p>
        </p:txBody>
      </p:sp>
    </p:spTree>
    <p:extLst>
      <p:ext uri="{BB962C8B-B14F-4D97-AF65-F5344CB8AC3E}">
        <p14:creationId xmlns:p14="http://schemas.microsoft.com/office/powerpoint/2010/main" val="35738996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D9013D3-9FA7-42FB-A828-C5310757740C}" type="datetimeFigureOut">
              <a:rPr lang="en-US" smtClean="0"/>
              <a:t>1/19/2018</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943C144-CA56-429E-AC49-BEADE86626DF}" type="slidenum">
              <a:rPr lang="en-US" smtClean="0"/>
              <a:t>‹#›</a:t>
            </a:fld>
            <a:endParaRPr lang="en-US"/>
          </a:p>
        </p:txBody>
      </p:sp>
    </p:spTree>
    <p:extLst>
      <p:ext uri="{BB962C8B-B14F-4D97-AF65-F5344CB8AC3E}">
        <p14:creationId xmlns:p14="http://schemas.microsoft.com/office/powerpoint/2010/main" val="106802509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Ph.D</a:t>
            </a:r>
            <a:r>
              <a:rPr lang="en-US" dirty="0" smtClean="0"/>
              <a:t> Annual Review</a:t>
            </a:r>
            <a:endParaRPr lang="en-US" dirty="0"/>
          </a:p>
        </p:txBody>
      </p:sp>
      <p:sp>
        <p:nvSpPr>
          <p:cNvPr id="3" name="Subtitle 2"/>
          <p:cNvSpPr>
            <a:spLocks noGrp="1"/>
          </p:cNvSpPr>
          <p:nvPr>
            <p:ph type="subTitle" idx="1"/>
          </p:nvPr>
        </p:nvSpPr>
        <p:spPr/>
        <p:txBody>
          <a:bodyPr/>
          <a:lstStyle/>
          <a:p>
            <a:endParaRPr lang="en-US" dirty="0" smtClean="0"/>
          </a:p>
          <a:p>
            <a:endParaRPr lang="en-US" dirty="0"/>
          </a:p>
          <a:p>
            <a:r>
              <a:rPr lang="en-US" dirty="0" smtClean="0"/>
              <a:t>Ying Yu</a:t>
            </a:r>
            <a:endParaRPr lang="en-US" dirty="0"/>
          </a:p>
        </p:txBody>
      </p:sp>
    </p:spTree>
    <p:extLst>
      <p:ext uri="{BB962C8B-B14F-4D97-AF65-F5344CB8AC3E}">
        <p14:creationId xmlns:p14="http://schemas.microsoft.com/office/powerpoint/2010/main" val="3937546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774785"/>
          </a:xfrm>
        </p:spPr>
        <p:txBody>
          <a:bodyPr/>
          <a:lstStyle/>
          <a:p>
            <a:r>
              <a:rPr lang="en-US" dirty="0" smtClean="0"/>
              <a:t>Clock data recovery &amp; Channel </a:t>
            </a:r>
            <a:r>
              <a:rPr lang="en-US" dirty="0" err="1" smtClean="0"/>
              <a:t>deskew</a:t>
            </a:r>
            <a:endParaRPr lang="en-US" dirty="0"/>
          </a:p>
        </p:txBody>
      </p:sp>
      <p:sp>
        <p:nvSpPr>
          <p:cNvPr id="3" name="Content Placeholder 2"/>
          <p:cNvSpPr>
            <a:spLocks noGrp="1"/>
          </p:cNvSpPr>
          <p:nvPr>
            <p:ph idx="1"/>
          </p:nvPr>
        </p:nvSpPr>
        <p:spPr>
          <a:xfrm>
            <a:off x="1484310" y="2205452"/>
            <a:ext cx="10018713" cy="1002875"/>
          </a:xfrm>
        </p:spPr>
        <p:txBody>
          <a:bodyPr/>
          <a:lstStyle/>
          <a:p>
            <a:r>
              <a:rPr lang="en-US" dirty="0" smtClean="0"/>
              <a:t>HDMI specification allows some uncertain amount of delay among the pixel clock and each data channel</a:t>
            </a:r>
            <a:endParaRPr lang="en-US" dirty="0"/>
          </a:p>
        </p:txBody>
      </p:sp>
      <p:pic>
        <p:nvPicPr>
          <p:cNvPr id="4" name="Picture 3"/>
          <p:cNvPicPr>
            <a:picLocks noChangeAspect="1"/>
          </p:cNvPicPr>
          <p:nvPr/>
        </p:nvPicPr>
        <p:blipFill>
          <a:blip r:embed="rId2"/>
          <a:stretch>
            <a:fillRect/>
          </a:stretch>
        </p:blipFill>
        <p:spPr>
          <a:xfrm>
            <a:off x="3336128" y="3308819"/>
            <a:ext cx="6315075" cy="1676400"/>
          </a:xfrm>
          <a:prstGeom prst="rect">
            <a:avLst/>
          </a:prstGeom>
        </p:spPr>
      </p:pic>
      <p:sp>
        <p:nvSpPr>
          <p:cNvPr id="5" name="TextBox 4"/>
          <p:cNvSpPr txBox="1"/>
          <p:nvPr/>
        </p:nvSpPr>
        <p:spPr>
          <a:xfrm>
            <a:off x="2080413" y="5112048"/>
            <a:ext cx="8990578" cy="1200329"/>
          </a:xfrm>
          <a:prstGeom prst="rect">
            <a:avLst/>
          </a:prstGeom>
          <a:noFill/>
        </p:spPr>
        <p:txBody>
          <a:bodyPr wrap="square" rtlCol="0">
            <a:spAutoFit/>
          </a:bodyPr>
          <a:lstStyle/>
          <a:p>
            <a:r>
              <a:rPr lang="en-US" dirty="0" smtClean="0"/>
              <a:t>Clock Data Recovery: adjust the phase of pixel clock or serial data stream in each channel to   make sure the rising edge of pixel clock falls in the open eye of serial data stream</a:t>
            </a:r>
          </a:p>
          <a:p>
            <a:endParaRPr lang="en-US" dirty="0" smtClean="0"/>
          </a:p>
          <a:p>
            <a:r>
              <a:rPr lang="en-US" dirty="0" smtClean="0"/>
              <a:t>Channel </a:t>
            </a:r>
            <a:r>
              <a:rPr lang="en-US" dirty="0" err="1"/>
              <a:t>D</a:t>
            </a:r>
            <a:r>
              <a:rPr lang="en-US" dirty="0" err="1" smtClean="0"/>
              <a:t>eskew</a:t>
            </a:r>
            <a:r>
              <a:rPr lang="en-US" dirty="0" smtClean="0"/>
              <a:t>: synchronize decoded parallel output of 3 data channels</a:t>
            </a:r>
            <a:endParaRPr lang="en-US" dirty="0"/>
          </a:p>
        </p:txBody>
      </p:sp>
    </p:spTree>
    <p:extLst>
      <p:ext uri="{BB962C8B-B14F-4D97-AF65-F5344CB8AC3E}">
        <p14:creationId xmlns:p14="http://schemas.microsoft.com/office/powerpoint/2010/main" val="32599594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we ran into</a:t>
            </a:r>
            <a:endParaRPr lang="en-US" dirty="0"/>
          </a:p>
        </p:txBody>
      </p:sp>
      <p:sp>
        <p:nvSpPr>
          <p:cNvPr id="3" name="Content Placeholder 2"/>
          <p:cNvSpPr>
            <a:spLocks noGrp="1"/>
          </p:cNvSpPr>
          <p:nvPr>
            <p:ph idx="1"/>
          </p:nvPr>
        </p:nvSpPr>
        <p:spPr/>
        <p:txBody>
          <a:bodyPr/>
          <a:lstStyle/>
          <a:p>
            <a:r>
              <a:rPr lang="en-US" dirty="0" smtClean="0"/>
              <a:t>The system did not work consistently and reliably across different HDMI sources</a:t>
            </a:r>
          </a:p>
          <a:p>
            <a:pPr marL="0" indent="0">
              <a:buNone/>
            </a:pPr>
            <a:r>
              <a:rPr lang="en-US" dirty="0"/>
              <a:t> </a:t>
            </a:r>
            <a:r>
              <a:rPr lang="en-US" dirty="0" smtClean="0"/>
              <a:t>    different machines: desktop, laptop, embedded system with HDMI output</a:t>
            </a:r>
          </a:p>
          <a:p>
            <a:pPr marL="0" indent="0">
              <a:buNone/>
            </a:pPr>
            <a:r>
              <a:rPr lang="en-US" dirty="0"/>
              <a:t> </a:t>
            </a:r>
            <a:r>
              <a:rPr lang="en-US" dirty="0" smtClean="0"/>
              <a:t>    different OS: Window 7, Windows 10, Ubuntu</a:t>
            </a:r>
          </a:p>
          <a:p>
            <a:r>
              <a:rPr lang="en-US" dirty="0" smtClean="0"/>
              <a:t>Solution: implement DDC channel to let the source identify what display system it is connected to</a:t>
            </a:r>
            <a:endParaRPr lang="en-US" dirty="0"/>
          </a:p>
        </p:txBody>
      </p:sp>
    </p:spTree>
    <p:extLst>
      <p:ext uri="{BB962C8B-B14F-4D97-AF65-F5344CB8AC3E}">
        <p14:creationId xmlns:p14="http://schemas.microsoft.com/office/powerpoint/2010/main" val="1095714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544484"/>
            <a:ext cx="10018713" cy="1093124"/>
          </a:xfrm>
        </p:spPr>
        <p:txBody>
          <a:bodyPr/>
          <a:lstStyle/>
          <a:p>
            <a:r>
              <a:rPr lang="en-US" dirty="0" smtClean="0"/>
              <a:t>DDC channel &amp; EDID</a:t>
            </a:r>
            <a:endParaRPr lang="en-US" dirty="0"/>
          </a:p>
        </p:txBody>
      </p:sp>
      <p:sp>
        <p:nvSpPr>
          <p:cNvPr id="3" name="Content Placeholder 2"/>
          <p:cNvSpPr>
            <a:spLocks noGrp="1"/>
          </p:cNvSpPr>
          <p:nvPr>
            <p:ph idx="1"/>
          </p:nvPr>
        </p:nvSpPr>
        <p:spPr>
          <a:xfrm>
            <a:off x="1484311" y="1727104"/>
            <a:ext cx="10018713" cy="1194066"/>
          </a:xfrm>
        </p:spPr>
        <p:txBody>
          <a:bodyPr>
            <a:normAutofit/>
          </a:bodyPr>
          <a:lstStyle/>
          <a:p>
            <a:r>
              <a:rPr lang="en-US" sz="1600" dirty="0" smtClean="0"/>
              <a:t>DDC: Display Data Channel</a:t>
            </a:r>
          </a:p>
          <a:p>
            <a:r>
              <a:rPr lang="en-US" sz="1600" dirty="0" smtClean="0"/>
              <a:t>EDID: Extended Display Identification Data, 128-byte data block that includes information like manufactured year and month,  manufacturer’s name, product’s serial number, screen size, supported resolutions and refresh rates etc.</a:t>
            </a:r>
            <a:endParaRPr lang="en-US" sz="1600" dirty="0"/>
          </a:p>
        </p:txBody>
      </p:sp>
      <p:pic>
        <p:nvPicPr>
          <p:cNvPr id="4" name="Picture 3"/>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93330" y="3010666"/>
            <a:ext cx="5137687" cy="3480243"/>
          </a:xfrm>
          <a:prstGeom prst="rect">
            <a:avLst/>
          </a:prstGeom>
          <a:noFill/>
          <a:ln>
            <a:noFill/>
          </a:ln>
        </p:spPr>
      </p:pic>
    </p:spTree>
    <p:extLst>
      <p:ext uri="{BB962C8B-B14F-4D97-AF65-F5344CB8AC3E}">
        <p14:creationId xmlns:p14="http://schemas.microsoft.com/office/powerpoint/2010/main" val="182729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222779"/>
          </a:xfrm>
        </p:spPr>
        <p:txBody>
          <a:bodyPr>
            <a:normAutofit fontScale="90000"/>
          </a:bodyPr>
          <a:lstStyle/>
          <a:p>
            <a:r>
              <a:rPr lang="en-US" dirty="0" smtClean="0"/>
              <a:t>Electrically Erasable Programmable Read-Only Memory(EEPROM)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85681" y="2133089"/>
            <a:ext cx="3605288" cy="3129246"/>
          </a:xfrm>
        </p:spPr>
      </p:pic>
      <p:sp>
        <p:nvSpPr>
          <p:cNvPr id="3" name="TextBox 2"/>
          <p:cNvSpPr txBox="1"/>
          <p:nvPr/>
        </p:nvSpPr>
        <p:spPr>
          <a:xfrm>
            <a:off x="2608188" y="5418894"/>
            <a:ext cx="7959576" cy="646331"/>
          </a:xfrm>
          <a:prstGeom prst="rect">
            <a:avLst/>
          </a:prstGeom>
          <a:noFill/>
        </p:spPr>
        <p:txBody>
          <a:bodyPr wrap="square" rtlCol="0">
            <a:spAutoFit/>
          </a:bodyPr>
          <a:lstStyle/>
          <a:p>
            <a:r>
              <a:rPr lang="en-US" dirty="0" smtClean="0"/>
              <a:t>Usually, a monitor or projector uses an internal EEPROM or PROM chip to store its unique EDID</a:t>
            </a:r>
            <a:endParaRPr lang="en-US" dirty="0"/>
          </a:p>
        </p:txBody>
      </p:sp>
    </p:spTree>
    <p:extLst>
      <p:ext uri="{BB962C8B-B14F-4D97-AF65-F5344CB8AC3E}">
        <p14:creationId xmlns:p14="http://schemas.microsoft.com/office/powerpoint/2010/main" val="25630472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971166"/>
          </a:xfrm>
        </p:spPr>
        <p:txBody>
          <a:bodyPr/>
          <a:lstStyle/>
          <a:p>
            <a:r>
              <a:rPr lang="en-US" dirty="0" smtClean="0"/>
              <a:t>EDID sender</a:t>
            </a:r>
            <a:endParaRPr lang="en-US" dirty="0"/>
          </a:p>
        </p:txBody>
      </p:sp>
      <p:sp>
        <p:nvSpPr>
          <p:cNvPr id="3" name="Content Placeholder 2"/>
          <p:cNvSpPr>
            <a:spLocks noGrp="1"/>
          </p:cNvSpPr>
          <p:nvPr>
            <p:ph idx="1"/>
          </p:nvPr>
        </p:nvSpPr>
        <p:spPr>
          <a:xfrm>
            <a:off x="1484311" y="1881475"/>
            <a:ext cx="10018713" cy="3997687"/>
          </a:xfrm>
        </p:spPr>
        <p:txBody>
          <a:bodyPr>
            <a:normAutofit/>
          </a:bodyPr>
          <a:lstStyle/>
          <a:p>
            <a:r>
              <a:rPr lang="en-US" dirty="0" smtClean="0"/>
              <a:t>In our system, the HDMI source connects directly to the board, instead of a standard monitor or project</a:t>
            </a:r>
          </a:p>
          <a:p>
            <a:endParaRPr lang="en-US" dirty="0" smtClean="0"/>
          </a:p>
          <a:p>
            <a:r>
              <a:rPr lang="en-US" dirty="0" smtClean="0"/>
              <a:t>We have to implement a module that does the EEPROM’s job</a:t>
            </a:r>
          </a:p>
          <a:p>
            <a:endParaRPr lang="en-US" dirty="0" smtClean="0"/>
          </a:p>
          <a:p>
            <a:r>
              <a:rPr lang="en-US" dirty="0" smtClean="0"/>
              <a:t>I2C slave controller that sends 128 bytes EDID data to HDMI sources</a:t>
            </a:r>
            <a:endParaRPr lang="en-US" dirty="0"/>
          </a:p>
        </p:txBody>
      </p:sp>
    </p:spTree>
    <p:extLst>
      <p:ext uri="{BB962C8B-B14F-4D97-AF65-F5344CB8AC3E}">
        <p14:creationId xmlns:p14="http://schemas.microsoft.com/office/powerpoint/2010/main" val="1028255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618294"/>
            <a:ext cx="10018713" cy="652047"/>
          </a:xfrm>
        </p:spPr>
        <p:txBody>
          <a:bodyPr>
            <a:normAutofit fontScale="90000"/>
          </a:bodyPr>
          <a:lstStyle/>
          <a:p>
            <a:r>
              <a:rPr lang="en-US" dirty="0" smtClean="0"/>
              <a:t>An example of customized EDID</a:t>
            </a:r>
            <a:endParaRPr lang="en-US" dirty="0"/>
          </a:p>
        </p:txBody>
      </p:sp>
      <p:pic>
        <p:nvPicPr>
          <p:cNvPr id="4" name="Content Placeholder 3"/>
          <p:cNvPicPr>
            <a:picLocks noGrp="1" noChangeAspect="1"/>
          </p:cNvPicPr>
          <p:nvPr>
            <p:ph idx="1"/>
          </p:nvPr>
        </p:nvPicPr>
        <p:blipFill>
          <a:blip r:embed="rId2"/>
          <a:stretch>
            <a:fillRect/>
          </a:stretch>
        </p:blipFill>
        <p:spPr>
          <a:xfrm>
            <a:off x="4195897" y="1525535"/>
            <a:ext cx="4595536" cy="3765321"/>
          </a:xfrm>
          <a:prstGeom prst="rect">
            <a:avLst/>
          </a:prstGeom>
        </p:spPr>
      </p:pic>
      <p:sp>
        <p:nvSpPr>
          <p:cNvPr id="3" name="TextBox 2"/>
          <p:cNvSpPr txBox="1"/>
          <p:nvPr/>
        </p:nvSpPr>
        <p:spPr>
          <a:xfrm>
            <a:off x="3221879" y="5517085"/>
            <a:ext cx="6492854" cy="646331"/>
          </a:xfrm>
          <a:prstGeom prst="rect">
            <a:avLst/>
          </a:prstGeom>
          <a:noFill/>
        </p:spPr>
        <p:txBody>
          <a:bodyPr wrap="square" rtlCol="0">
            <a:spAutoFit/>
          </a:bodyPr>
          <a:lstStyle/>
          <a:p>
            <a:r>
              <a:rPr lang="en-US" dirty="0" smtClean="0"/>
              <a:t>We edit the EDID data, so the HDMI sources only output videos of certain resolutions and refresh rates</a:t>
            </a:r>
            <a:endParaRPr lang="en-US" dirty="0"/>
          </a:p>
        </p:txBody>
      </p:sp>
    </p:spTree>
    <p:extLst>
      <p:ext uri="{BB962C8B-B14F-4D97-AF65-F5344CB8AC3E}">
        <p14:creationId xmlns:p14="http://schemas.microsoft.com/office/powerpoint/2010/main" val="20512104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526241"/>
            <a:ext cx="10018713" cy="645909"/>
          </a:xfrm>
        </p:spPr>
        <p:txBody>
          <a:bodyPr>
            <a:normAutofit fontScale="90000"/>
          </a:bodyPr>
          <a:lstStyle/>
          <a:p>
            <a:r>
              <a:rPr lang="en-US" dirty="0" smtClean="0"/>
              <a:t>The limitations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667916524"/>
              </p:ext>
            </p:extLst>
          </p:nvPr>
        </p:nvGraphicFramePr>
        <p:xfrm>
          <a:off x="2942335" y="1405720"/>
          <a:ext cx="7102663" cy="3773835"/>
        </p:xfrm>
        <a:graphic>
          <a:graphicData uri="http://schemas.openxmlformats.org/drawingml/2006/table">
            <a:tbl>
              <a:tblPr firstRow="1" bandRow="1">
                <a:tableStyleId>{5C22544A-7EE6-4342-B048-85BDC9FD1C3A}</a:tableStyleId>
              </a:tblPr>
              <a:tblGrid>
                <a:gridCol w="2264510"/>
                <a:gridCol w="1327839"/>
                <a:gridCol w="2031318"/>
                <a:gridCol w="1478996"/>
              </a:tblGrid>
              <a:tr h="544057">
                <a:tc>
                  <a:txBody>
                    <a:bodyPr/>
                    <a:lstStyle/>
                    <a:p>
                      <a:pPr algn="ctr"/>
                      <a:r>
                        <a:rPr lang="en-US" dirty="0" smtClean="0"/>
                        <a:t>Screen</a:t>
                      </a:r>
                      <a:r>
                        <a:rPr lang="en-US" baseline="0" dirty="0" smtClean="0"/>
                        <a:t> Mode</a:t>
                      </a:r>
                      <a:endParaRPr lang="en-US" dirty="0"/>
                    </a:p>
                  </a:txBody>
                  <a:tcPr/>
                </a:tc>
                <a:tc>
                  <a:txBody>
                    <a:bodyPr/>
                    <a:lstStyle/>
                    <a:p>
                      <a:pPr algn="ctr"/>
                      <a:r>
                        <a:rPr lang="en-US" dirty="0" smtClean="0"/>
                        <a:t>Pixel Rate (MHz)</a:t>
                      </a:r>
                      <a:endParaRPr lang="en-US" dirty="0"/>
                    </a:p>
                  </a:txBody>
                  <a:tcPr/>
                </a:tc>
                <a:tc>
                  <a:txBody>
                    <a:bodyPr/>
                    <a:lstStyle/>
                    <a:p>
                      <a:pPr algn="ctr"/>
                      <a:r>
                        <a:rPr lang="en-US" dirty="0" smtClean="0"/>
                        <a:t>Serial</a:t>
                      </a:r>
                      <a:r>
                        <a:rPr lang="en-US" baseline="0" dirty="0" smtClean="0"/>
                        <a:t> Data Rate (Mb/s)</a:t>
                      </a:r>
                      <a:endParaRPr lang="en-US" dirty="0"/>
                    </a:p>
                  </a:txBody>
                  <a:tcPr/>
                </a:tc>
                <a:tc>
                  <a:txBody>
                    <a:bodyPr/>
                    <a:lstStyle/>
                    <a:p>
                      <a:pPr algn="ctr"/>
                      <a:r>
                        <a:rPr lang="en-US" dirty="0" smtClean="0"/>
                        <a:t>Color Dep</a:t>
                      </a:r>
                      <a:endParaRPr lang="en-US" dirty="0"/>
                    </a:p>
                  </a:txBody>
                  <a:tcPr/>
                </a:tc>
              </a:tr>
              <a:tr h="370719">
                <a:tc>
                  <a:txBody>
                    <a:bodyPr/>
                    <a:lstStyle/>
                    <a:p>
                      <a:pPr algn="ctr"/>
                      <a:r>
                        <a:rPr lang="en-US" dirty="0" smtClean="0"/>
                        <a:t>640x480 @ 60</a:t>
                      </a:r>
                      <a:r>
                        <a:rPr lang="en-US" baseline="0" dirty="0" smtClean="0"/>
                        <a:t> Hz</a:t>
                      </a:r>
                      <a:endParaRPr lang="en-US" dirty="0"/>
                    </a:p>
                  </a:txBody>
                  <a:tcPr/>
                </a:tc>
                <a:tc>
                  <a:txBody>
                    <a:bodyPr/>
                    <a:lstStyle/>
                    <a:p>
                      <a:pPr algn="ctr"/>
                      <a:r>
                        <a:rPr lang="en-US" dirty="0" smtClean="0"/>
                        <a:t>25</a:t>
                      </a:r>
                      <a:endParaRPr lang="en-US" dirty="0"/>
                    </a:p>
                  </a:txBody>
                  <a:tcPr/>
                </a:tc>
                <a:tc>
                  <a:txBody>
                    <a:bodyPr/>
                    <a:lstStyle/>
                    <a:p>
                      <a:pPr algn="ctr"/>
                      <a:r>
                        <a:rPr lang="en-US" dirty="0" smtClean="0"/>
                        <a:t>250</a:t>
                      </a:r>
                      <a:endParaRPr lang="en-US" dirty="0"/>
                    </a:p>
                  </a:txBody>
                  <a:tcPr/>
                </a:tc>
                <a:tc>
                  <a:txBody>
                    <a:bodyPr/>
                    <a:lstStyle/>
                    <a:p>
                      <a:pPr algn="ctr"/>
                      <a:r>
                        <a:rPr lang="en-US" dirty="0" smtClean="0"/>
                        <a:t>24b</a:t>
                      </a:r>
                      <a:endParaRPr lang="en-US" dirty="0"/>
                    </a:p>
                  </a:txBody>
                  <a:tcPr/>
                </a:tc>
              </a:tr>
              <a:tr h="370719">
                <a:tc>
                  <a:txBody>
                    <a:bodyPr/>
                    <a:lstStyle/>
                    <a:p>
                      <a:pPr algn="ctr"/>
                      <a:r>
                        <a:rPr lang="en-US" dirty="0" smtClean="0"/>
                        <a:t>720x480 @  60Hz</a:t>
                      </a:r>
                      <a:endParaRPr lang="en-US" dirty="0"/>
                    </a:p>
                  </a:txBody>
                  <a:tcPr/>
                </a:tc>
                <a:tc>
                  <a:txBody>
                    <a:bodyPr/>
                    <a:lstStyle/>
                    <a:p>
                      <a:pPr algn="ctr"/>
                      <a:r>
                        <a:rPr lang="en-US" dirty="0" smtClean="0"/>
                        <a:t>27</a:t>
                      </a:r>
                      <a:endParaRPr lang="en-US" dirty="0"/>
                    </a:p>
                  </a:txBody>
                  <a:tcPr/>
                </a:tc>
                <a:tc>
                  <a:txBody>
                    <a:bodyPr/>
                    <a:lstStyle/>
                    <a:p>
                      <a:pPr algn="ctr"/>
                      <a:r>
                        <a:rPr lang="en-US" dirty="0" smtClean="0"/>
                        <a:t>270</a:t>
                      </a:r>
                      <a:endParaRPr lang="en-US" dirty="0"/>
                    </a:p>
                  </a:txBody>
                  <a:tcPr/>
                </a:tc>
                <a:tc>
                  <a:txBody>
                    <a:bodyPr/>
                    <a:lstStyle/>
                    <a:p>
                      <a:pPr algn="ctr"/>
                      <a:r>
                        <a:rPr lang="en-US" dirty="0" smtClean="0"/>
                        <a:t>24b</a:t>
                      </a:r>
                      <a:endParaRPr lang="en-US" dirty="0"/>
                    </a:p>
                  </a:txBody>
                  <a:tcPr/>
                </a:tc>
              </a:tr>
              <a:tr h="370719">
                <a:tc>
                  <a:txBody>
                    <a:bodyPr/>
                    <a:lstStyle/>
                    <a:p>
                      <a:pPr algn="ctr"/>
                      <a:r>
                        <a:rPr lang="en-US" dirty="0" smtClean="0"/>
                        <a:t>800x600 @ 60 Hz</a:t>
                      </a:r>
                      <a:endParaRPr lang="en-US" dirty="0"/>
                    </a:p>
                  </a:txBody>
                  <a:tcPr/>
                </a:tc>
                <a:tc>
                  <a:txBody>
                    <a:bodyPr/>
                    <a:lstStyle/>
                    <a:p>
                      <a:pPr algn="ctr"/>
                      <a:r>
                        <a:rPr lang="en-US" dirty="0" smtClean="0"/>
                        <a:t>40</a:t>
                      </a:r>
                      <a:endParaRPr lang="en-US" dirty="0"/>
                    </a:p>
                  </a:txBody>
                  <a:tcPr/>
                </a:tc>
                <a:tc>
                  <a:txBody>
                    <a:bodyPr/>
                    <a:lstStyle/>
                    <a:p>
                      <a:pPr algn="ctr"/>
                      <a:r>
                        <a:rPr lang="en-US" dirty="0" smtClean="0"/>
                        <a:t>400</a:t>
                      </a:r>
                      <a:endParaRPr lang="en-US" dirty="0"/>
                    </a:p>
                  </a:txBody>
                  <a:tcPr/>
                </a:tc>
                <a:tc>
                  <a:txBody>
                    <a:bodyPr/>
                    <a:lstStyle/>
                    <a:p>
                      <a:pPr algn="ctr"/>
                      <a:r>
                        <a:rPr lang="en-US" dirty="0" smtClean="0"/>
                        <a:t>24b</a:t>
                      </a:r>
                      <a:endParaRPr lang="en-US" dirty="0"/>
                    </a:p>
                  </a:txBody>
                  <a:tcPr/>
                </a:tc>
              </a:tr>
              <a:tr h="370719">
                <a:tc>
                  <a:txBody>
                    <a:bodyPr/>
                    <a:lstStyle/>
                    <a:p>
                      <a:pPr algn="ctr"/>
                      <a:r>
                        <a:rPr lang="en-US" dirty="0" smtClean="0"/>
                        <a:t>1024x768 @ 60 Hz</a:t>
                      </a:r>
                      <a:endParaRPr lang="en-US" dirty="0"/>
                    </a:p>
                  </a:txBody>
                  <a:tcPr/>
                </a:tc>
                <a:tc>
                  <a:txBody>
                    <a:bodyPr/>
                    <a:lstStyle/>
                    <a:p>
                      <a:pPr algn="ctr"/>
                      <a:r>
                        <a:rPr lang="en-US" dirty="0" smtClean="0"/>
                        <a:t>65</a:t>
                      </a:r>
                      <a:endParaRPr lang="en-US" dirty="0"/>
                    </a:p>
                  </a:txBody>
                  <a:tcPr/>
                </a:tc>
                <a:tc>
                  <a:txBody>
                    <a:bodyPr/>
                    <a:lstStyle/>
                    <a:p>
                      <a:pPr algn="ctr"/>
                      <a:r>
                        <a:rPr lang="en-US" dirty="0" smtClean="0"/>
                        <a:t>650</a:t>
                      </a:r>
                      <a:endParaRPr lang="en-US" dirty="0"/>
                    </a:p>
                  </a:txBody>
                  <a:tcPr/>
                </a:tc>
                <a:tc>
                  <a:txBody>
                    <a:bodyPr/>
                    <a:lstStyle/>
                    <a:p>
                      <a:pPr algn="ctr"/>
                      <a:r>
                        <a:rPr lang="en-US" dirty="0" smtClean="0"/>
                        <a:t>24b</a:t>
                      </a:r>
                      <a:endParaRPr lang="en-US" dirty="0"/>
                    </a:p>
                  </a:txBody>
                  <a:tcPr/>
                </a:tc>
              </a:tr>
              <a:tr h="370719">
                <a:tc>
                  <a:txBody>
                    <a:bodyPr/>
                    <a:lstStyle/>
                    <a:p>
                      <a:pPr algn="ctr"/>
                      <a:r>
                        <a:rPr lang="en-US" dirty="0" smtClean="0"/>
                        <a:t>1280x800 @ 60 Hz</a:t>
                      </a:r>
                      <a:endParaRPr lang="en-US" dirty="0"/>
                    </a:p>
                  </a:txBody>
                  <a:tcPr/>
                </a:tc>
                <a:tc>
                  <a:txBody>
                    <a:bodyPr/>
                    <a:lstStyle/>
                    <a:p>
                      <a:pPr algn="ctr"/>
                      <a:r>
                        <a:rPr lang="en-US" dirty="0" smtClean="0"/>
                        <a:t>71</a:t>
                      </a:r>
                      <a:endParaRPr lang="en-US" dirty="0"/>
                    </a:p>
                  </a:txBody>
                  <a:tcPr/>
                </a:tc>
                <a:tc>
                  <a:txBody>
                    <a:bodyPr/>
                    <a:lstStyle/>
                    <a:p>
                      <a:pPr algn="ctr"/>
                      <a:r>
                        <a:rPr lang="en-US" dirty="0" smtClean="0"/>
                        <a:t>710</a:t>
                      </a:r>
                      <a:endParaRPr lang="en-US" dirty="0"/>
                    </a:p>
                  </a:txBody>
                  <a:tcPr/>
                </a:tc>
                <a:tc>
                  <a:txBody>
                    <a:bodyPr/>
                    <a:lstStyle/>
                    <a:p>
                      <a:pPr algn="ctr"/>
                      <a:r>
                        <a:rPr lang="en-US" dirty="0" smtClean="0"/>
                        <a:t>24b</a:t>
                      </a:r>
                      <a:endParaRPr lang="en-US" dirty="0"/>
                    </a:p>
                  </a:txBody>
                  <a:tcPr/>
                </a:tc>
              </a:tr>
              <a:tr h="544057">
                <a:tc>
                  <a:txBody>
                    <a:bodyPr/>
                    <a:lstStyle/>
                    <a:p>
                      <a:pPr algn="ctr"/>
                      <a:r>
                        <a:rPr lang="en-US" dirty="0" smtClean="0"/>
                        <a:t>1280x720</a:t>
                      </a:r>
                      <a:r>
                        <a:rPr lang="en-US" baseline="0" dirty="0" smtClean="0"/>
                        <a:t> @ 60 Hz (720p)</a:t>
                      </a:r>
                      <a:endParaRPr lang="en-US" dirty="0"/>
                    </a:p>
                  </a:txBody>
                  <a:tcPr/>
                </a:tc>
                <a:tc>
                  <a:txBody>
                    <a:bodyPr/>
                    <a:lstStyle/>
                    <a:p>
                      <a:pPr algn="ctr"/>
                      <a:r>
                        <a:rPr lang="en-US" dirty="0" smtClean="0"/>
                        <a:t>74.25</a:t>
                      </a:r>
                      <a:endParaRPr lang="en-US" dirty="0"/>
                    </a:p>
                  </a:txBody>
                  <a:tcPr/>
                </a:tc>
                <a:tc>
                  <a:txBody>
                    <a:bodyPr/>
                    <a:lstStyle/>
                    <a:p>
                      <a:pPr algn="ctr"/>
                      <a:r>
                        <a:rPr lang="en-US" dirty="0" smtClean="0"/>
                        <a:t>742.5</a:t>
                      </a:r>
                      <a:endParaRPr lang="en-US" dirty="0"/>
                    </a:p>
                  </a:txBody>
                  <a:tcPr/>
                </a:tc>
                <a:tc>
                  <a:txBody>
                    <a:bodyPr/>
                    <a:lstStyle/>
                    <a:p>
                      <a:pPr algn="ctr"/>
                      <a:r>
                        <a:rPr lang="en-US" dirty="0" smtClean="0"/>
                        <a:t>24b</a:t>
                      </a:r>
                      <a:endParaRPr lang="en-US" dirty="0"/>
                    </a:p>
                  </a:txBody>
                  <a:tcPr/>
                </a:tc>
              </a:tr>
              <a:tr h="474748">
                <a:tc>
                  <a:txBody>
                    <a:bodyPr/>
                    <a:lstStyle/>
                    <a:p>
                      <a:pPr algn="ctr"/>
                      <a:r>
                        <a:rPr lang="en-US" smtClean="0"/>
                        <a:t>1920x1080 </a:t>
                      </a:r>
                      <a:r>
                        <a:rPr lang="en-US" dirty="0" smtClean="0"/>
                        <a:t>interlaced @ 60 Hz (1080i)</a:t>
                      </a:r>
                      <a:endParaRPr lang="en-US" dirty="0"/>
                    </a:p>
                  </a:txBody>
                  <a:tcPr/>
                </a:tc>
                <a:tc>
                  <a:txBody>
                    <a:bodyPr/>
                    <a:lstStyle/>
                    <a:p>
                      <a:pPr algn="ctr"/>
                      <a:r>
                        <a:rPr lang="en-US" dirty="0" smtClean="0"/>
                        <a:t>74.25</a:t>
                      </a:r>
                      <a:endParaRPr lang="en-US" dirty="0"/>
                    </a:p>
                  </a:txBody>
                  <a:tcPr/>
                </a:tc>
                <a:tc>
                  <a:txBody>
                    <a:bodyPr/>
                    <a:lstStyle/>
                    <a:p>
                      <a:pPr algn="ctr"/>
                      <a:r>
                        <a:rPr lang="en-US" dirty="0" smtClean="0"/>
                        <a:t>742.5</a:t>
                      </a:r>
                      <a:endParaRPr lang="en-US" dirty="0"/>
                    </a:p>
                  </a:txBody>
                  <a:tcPr/>
                </a:tc>
                <a:tc>
                  <a:txBody>
                    <a:bodyPr/>
                    <a:lstStyle/>
                    <a:p>
                      <a:pPr algn="ctr"/>
                      <a:r>
                        <a:rPr lang="en-US" dirty="0" smtClean="0"/>
                        <a:t>24b</a:t>
                      </a:r>
                      <a:endParaRPr lang="en-US" dirty="0"/>
                    </a:p>
                  </a:txBody>
                  <a:tcPr/>
                </a:tc>
              </a:tr>
            </a:tbl>
          </a:graphicData>
        </a:graphic>
      </p:graphicFrame>
      <p:sp>
        <p:nvSpPr>
          <p:cNvPr id="5" name="TextBox 4"/>
          <p:cNvSpPr txBox="1"/>
          <p:nvPr/>
        </p:nvSpPr>
        <p:spPr>
          <a:xfrm>
            <a:off x="2661164" y="5413125"/>
            <a:ext cx="7665004" cy="923330"/>
          </a:xfrm>
          <a:prstGeom prst="rect">
            <a:avLst/>
          </a:prstGeom>
          <a:noFill/>
        </p:spPr>
        <p:txBody>
          <a:bodyPr wrap="square" rtlCol="0">
            <a:spAutoFit/>
          </a:bodyPr>
          <a:lstStyle/>
          <a:p>
            <a:r>
              <a:rPr lang="en-US" dirty="0" smtClean="0"/>
              <a:t>The highest resolution we can work on is limited by the highest clock frequency the board can provide, higher resolution needs a higher-end FPGA board</a:t>
            </a:r>
          </a:p>
          <a:p>
            <a:r>
              <a:rPr lang="en-US" dirty="0" smtClean="0"/>
              <a:t>The highest resolution we have tested to be working is 1080i@60Hz</a:t>
            </a:r>
            <a:endParaRPr lang="en-US" dirty="0"/>
          </a:p>
        </p:txBody>
      </p:sp>
    </p:spTree>
    <p:extLst>
      <p:ext uri="{BB962C8B-B14F-4D97-AF65-F5344CB8AC3E}">
        <p14:creationId xmlns:p14="http://schemas.microsoft.com/office/powerpoint/2010/main" val="36290360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811606"/>
          </a:xfrm>
        </p:spPr>
        <p:txBody>
          <a:bodyPr/>
          <a:lstStyle/>
          <a:p>
            <a:r>
              <a:rPr lang="en-US" dirty="0" smtClean="0"/>
              <a:t>The switch between two display sources</a:t>
            </a:r>
            <a:endParaRPr lang="en-US" dirty="0"/>
          </a:p>
        </p:txBody>
      </p:sp>
      <p:sp>
        <p:nvSpPr>
          <p:cNvPr id="3" name="Content Placeholder 2"/>
          <p:cNvSpPr>
            <a:spLocks noGrp="1"/>
          </p:cNvSpPr>
          <p:nvPr>
            <p:ph idx="1"/>
          </p:nvPr>
        </p:nvSpPr>
        <p:spPr/>
        <p:txBody>
          <a:bodyPr/>
          <a:lstStyle/>
          <a:p>
            <a:r>
              <a:rPr lang="en-US" dirty="0" smtClean="0"/>
              <a:t>Structured light generator shares the same </a:t>
            </a:r>
            <a:r>
              <a:rPr lang="en-US" dirty="0" err="1" smtClean="0"/>
              <a:t>H.Sync</a:t>
            </a:r>
            <a:r>
              <a:rPr lang="en-US" dirty="0" smtClean="0"/>
              <a:t> and </a:t>
            </a:r>
            <a:r>
              <a:rPr lang="en-US" dirty="0" err="1" smtClean="0"/>
              <a:t>V.Sync</a:t>
            </a:r>
            <a:r>
              <a:rPr lang="en-US" dirty="0" smtClean="0"/>
              <a:t> from the PC</a:t>
            </a:r>
          </a:p>
          <a:p>
            <a:endParaRPr lang="en-US" dirty="0" smtClean="0"/>
          </a:p>
          <a:p>
            <a:r>
              <a:rPr lang="en-US" dirty="0" smtClean="0"/>
              <a:t>The switch between two sources is without any noticeable delay</a:t>
            </a:r>
            <a:endParaRPr lang="en-US" dirty="0"/>
          </a:p>
        </p:txBody>
      </p:sp>
    </p:spTree>
    <p:extLst>
      <p:ext uri="{BB962C8B-B14F-4D97-AF65-F5344CB8AC3E}">
        <p14:creationId xmlns:p14="http://schemas.microsoft.com/office/powerpoint/2010/main" val="1166310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345518"/>
          </a:xfrm>
        </p:spPr>
        <p:txBody>
          <a:bodyPr/>
          <a:lstStyle/>
          <a:p>
            <a:r>
              <a:rPr lang="en-US" dirty="0" smtClean="0"/>
              <a:t>Machine vison camera for CASSI</a:t>
            </a:r>
            <a:endParaRPr lang="en-US" dirty="0"/>
          </a:p>
        </p:txBody>
      </p:sp>
      <p:sp>
        <p:nvSpPr>
          <p:cNvPr id="3" name="Content Placeholder 2"/>
          <p:cNvSpPr>
            <a:spLocks noGrp="1"/>
          </p:cNvSpPr>
          <p:nvPr>
            <p:ph idx="1"/>
          </p:nvPr>
        </p:nvSpPr>
        <p:spPr>
          <a:xfrm>
            <a:off x="1484310" y="1969951"/>
            <a:ext cx="10018713" cy="1276476"/>
          </a:xfrm>
        </p:spPr>
        <p:txBody>
          <a:bodyPr>
            <a:normAutofit lnSpcReduction="10000"/>
          </a:bodyPr>
          <a:lstStyle/>
          <a:p>
            <a:r>
              <a:rPr lang="en-US" dirty="0" smtClean="0"/>
              <a:t>The LUPA-300 camera system was mostly completed by the end of summer 2017</a:t>
            </a:r>
          </a:p>
          <a:p>
            <a:r>
              <a:rPr lang="en-US" dirty="0" smtClean="0"/>
              <a:t>The HDMI project started after that</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0800000">
            <a:off x="2706377" y="3246427"/>
            <a:ext cx="5105911" cy="2910271"/>
          </a:xfrm>
          <a:prstGeom prst="rect">
            <a:avLst/>
          </a:prstGeom>
        </p:spPr>
      </p:pic>
      <p:sp>
        <p:nvSpPr>
          <p:cNvPr id="5" name="TextBox 4"/>
          <p:cNvSpPr txBox="1"/>
          <p:nvPr/>
        </p:nvSpPr>
        <p:spPr>
          <a:xfrm>
            <a:off x="7965714" y="5787367"/>
            <a:ext cx="1884032" cy="369332"/>
          </a:xfrm>
          <a:prstGeom prst="rect">
            <a:avLst/>
          </a:prstGeom>
          <a:noFill/>
        </p:spPr>
        <p:txBody>
          <a:bodyPr wrap="square" rtlCol="0">
            <a:spAutoFit/>
          </a:bodyPr>
          <a:lstStyle/>
          <a:p>
            <a:r>
              <a:rPr lang="en-US" dirty="0" smtClean="0"/>
              <a:t>LUPA-300 camera</a:t>
            </a:r>
            <a:endParaRPr lang="en-US" dirty="0"/>
          </a:p>
        </p:txBody>
      </p:sp>
    </p:spTree>
    <p:extLst>
      <p:ext uri="{BB962C8B-B14F-4D97-AF65-F5344CB8AC3E}">
        <p14:creationId xmlns:p14="http://schemas.microsoft.com/office/powerpoint/2010/main" val="34528333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946619"/>
          </a:xfrm>
        </p:spPr>
        <p:txBody>
          <a:bodyPr/>
          <a:lstStyle/>
          <a:p>
            <a:r>
              <a:rPr lang="en-US" dirty="0" smtClean="0"/>
              <a:t>Non-destructive readout sample video</a:t>
            </a:r>
            <a:endParaRPr lang="en-US" dirty="0"/>
          </a:p>
        </p:txBody>
      </p:sp>
      <p:pic>
        <p:nvPicPr>
          <p:cNvPr id="4" name="NDR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716336" y="1875339"/>
            <a:ext cx="5554662" cy="3124200"/>
          </a:xfrm>
        </p:spPr>
      </p:pic>
      <p:sp>
        <p:nvSpPr>
          <p:cNvPr id="5" name="TextBox 4"/>
          <p:cNvSpPr txBox="1"/>
          <p:nvPr/>
        </p:nvSpPr>
        <p:spPr>
          <a:xfrm>
            <a:off x="2565230" y="5142733"/>
            <a:ext cx="7830700" cy="1200329"/>
          </a:xfrm>
          <a:prstGeom prst="rect">
            <a:avLst/>
          </a:prstGeom>
          <a:noFill/>
        </p:spPr>
        <p:txBody>
          <a:bodyPr wrap="square" rtlCol="0">
            <a:spAutoFit/>
          </a:bodyPr>
          <a:lstStyle/>
          <a:p>
            <a:r>
              <a:rPr lang="en-US" dirty="0" smtClean="0"/>
              <a:t>The video shows the roof of our lab, the sensor’s pixels value don’t reset until 4 frames have been taken, so except the first frame after pixel reset, all the following  frames are over exposed, they appear to be very </a:t>
            </a:r>
            <a:r>
              <a:rPr lang="en-US" dirty="0" smtClean="0"/>
              <a:t>bright (fixed pattern noise has not been cancelled in this video)</a:t>
            </a:r>
            <a:endParaRPr lang="en-US" dirty="0"/>
          </a:p>
        </p:txBody>
      </p:sp>
    </p:spTree>
    <p:extLst>
      <p:ext uri="{BB962C8B-B14F-4D97-AF65-F5344CB8AC3E}">
        <p14:creationId xmlns:p14="http://schemas.microsoft.com/office/powerpoint/2010/main" val="12198491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system incorporates image patterns generated by both hardware and software</a:t>
            </a:r>
            <a:endParaRPr lang="en-US" dirty="0"/>
          </a:p>
        </p:txBody>
      </p:sp>
      <p:sp>
        <p:nvSpPr>
          <p:cNvPr id="3" name="Content Placeholder 2"/>
          <p:cNvSpPr>
            <a:spLocks noGrp="1"/>
          </p:cNvSpPr>
          <p:nvPr>
            <p:ph idx="1"/>
          </p:nvPr>
        </p:nvSpPr>
        <p:spPr>
          <a:xfrm>
            <a:off x="1484311" y="2438399"/>
            <a:ext cx="10018713" cy="1609899"/>
          </a:xfrm>
        </p:spPr>
        <p:txBody>
          <a:bodyPr/>
          <a:lstStyle/>
          <a:p>
            <a:r>
              <a:rPr lang="en-US" dirty="0" smtClean="0"/>
              <a:t>Hardware: structured light patterns (grey scale horizontal or vertical bars, usually    generated by FPGA)</a:t>
            </a:r>
          </a:p>
          <a:p>
            <a:pPr marL="0" indent="0">
              <a:buNone/>
            </a:pPr>
            <a:endParaRPr lang="en-US" dirty="0" smtClean="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08563" y="3922221"/>
            <a:ext cx="2353887" cy="2353887"/>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52535" y="3784796"/>
            <a:ext cx="3321749" cy="2491312"/>
          </a:xfrm>
          <a:prstGeom prst="rect">
            <a:avLst/>
          </a:prstGeom>
        </p:spPr>
      </p:pic>
    </p:spTree>
    <p:extLst>
      <p:ext uri="{BB962C8B-B14F-4D97-AF65-F5344CB8AC3E}">
        <p14:creationId xmlns:p14="http://schemas.microsoft.com/office/powerpoint/2010/main" val="12756449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Text Placeholder 2"/>
          <p:cNvSpPr>
            <a:spLocks noGrp="1"/>
          </p:cNvSpPr>
          <p:nvPr>
            <p:ph type="body" idx="1"/>
          </p:nvPr>
        </p:nvSpPr>
        <p:spPr/>
        <p:txBody>
          <a:bodyPr/>
          <a:lstStyle/>
          <a:p>
            <a:r>
              <a:rPr lang="en-US" dirty="0" smtClean="0"/>
              <a:t>2018 Spring</a:t>
            </a:r>
            <a:endParaRPr lang="en-US" dirty="0"/>
          </a:p>
        </p:txBody>
      </p:sp>
    </p:spTree>
    <p:extLst>
      <p:ext uri="{BB962C8B-B14F-4D97-AF65-F5344CB8AC3E}">
        <p14:creationId xmlns:p14="http://schemas.microsoft.com/office/powerpoint/2010/main" val="1289309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system incorporates image </a:t>
            </a:r>
            <a:r>
              <a:rPr lang="en-US" dirty="0" smtClean="0"/>
              <a:t>patterns </a:t>
            </a:r>
            <a:r>
              <a:rPr lang="en-US" dirty="0"/>
              <a:t>generated </a:t>
            </a:r>
            <a:r>
              <a:rPr lang="en-US" dirty="0" smtClean="0"/>
              <a:t>by both </a:t>
            </a:r>
            <a:r>
              <a:rPr lang="en-US" dirty="0"/>
              <a:t>hardware and software</a:t>
            </a:r>
          </a:p>
        </p:txBody>
      </p:sp>
      <p:sp>
        <p:nvSpPr>
          <p:cNvPr id="3" name="Content Placeholder 2"/>
          <p:cNvSpPr>
            <a:spLocks noGrp="1"/>
          </p:cNvSpPr>
          <p:nvPr>
            <p:ph idx="1"/>
          </p:nvPr>
        </p:nvSpPr>
        <p:spPr>
          <a:xfrm>
            <a:off x="1484310" y="2342804"/>
            <a:ext cx="10018713" cy="1298172"/>
          </a:xfrm>
        </p:spPr>
        <p:txBody>
          <a:bodyPr/>
          <a:lstStyle/>
          <a:p>
            <a:r>
              <a:rPr lang="en-US" dirty="0" smtClean="0"/>
              <a:t>Software: any kinds of patterns that designed on an ordinary PC</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2371" y="3642882"/>
            <a:ext cx="2381250" cy="2381250"/>
          </a:xfrm>
          <a:prstGeom prst="rect">
            <a:avLst/>
          </a:prstGeom>
        </p:spPr>
      </p:pic>
    </p:spTree>
    <p:extLst>
      <p:ext uri="{BB962C8B-B14F-4D97-AF65-F5344CB8AC3E}">
        <p14:creationId xmlns:p14="http://schemas.microsoft.com/office/powerpoint/2010/main" val="6098405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Difficulties in implementation</a:t>
            </a:r>
            <a:endParaRPr lang="en-US" dirty="0"/>
          </a:p>
        </p:txBody>
      </p:sp>
      <p:sp>
        <p:nvSpPr>
          <p:cNvPr id="3" name="Content Placeholder 2"/>
          <p:cNvSpPr>
            <a:spLocks noGrp="1"/>
          </p:cNvSpPr>
          <p:nvPr>
            <p:ph idx="1"/>
          </p:nvPr>
        </p:nvSpPr>
        <p:spPr/>
        <p:txBody>
          <a:bodyPr/>
          <a:lstStyle/>
          <a:p>
            <a:r>
              <a:rPr lang="en-US" dirty="0" smtClean="0"/>
              <a:t>PC-graphics card-monitor system is not real time, unknown timing of the start of each frame. However we have to know the exact timing of PC output videos in order to synchronize with the camera</a:t>
            </a:r>
            <a:endParaRPr lang="en-US" dirty="0"/>
          </a:p>
        </p:txBody>
      </p:sp>
    </p:spTree>
    <p:extLst>
      <p:ext uri="{BB962C8B-B14F-4D97-AF65-F5344CB8AC3E}">
        <p14:creationId xmlns:p14="http://schemas.microsoft.com/office/powerpoint/2010/main" val="12141627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diagram</a:t>
            </a:r>
            <a:endParaRPr lang="en-US" dirty="0"/>
          </a:p>
        </p:txBody>
      </p:sp>
      <p:pic>
        <p:nvPicPr>
          <p:cNvPr id="42" name="Content Placeholder 41"/>
          <p:cNvPicPr>
            <a:picLocks noGrp="1" noChangeAspect="1"/>
          </p:cNvPicPr>
          <p:nvPr>
            <p:ph idx="1"/>
          </p:nvPr>
        </p:nvPicPr>
        <p:blipFill>
          <a:blip r:embed="rId2"/>
          <a:stretch>
            <a:fillRect/>
          </a:stretch>
        </p:blipFill>
        <p:spPr>
          <a:xfrm>
            <a:off x="1842869" y="2286000"/>
            <a:ext cx="9301599" cy="3906838"/>
          </a:xfrm>
          <a:prstGeom prst="rect">
            <a:avLst/>
          </a:prstGeom>
        </p:spPr>
      </p:pic>
    </p:spTree>
    <p:extLst>
      <p:ext uri="{BB962C8B-B14F-4D97-AF65-F5344CB8AC3E}">
        <p14:creationId xmlns:p14="http://schemas.microsoft.com/office/powerpoint/2010/main" val="17228416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2037" y="415776"/>
            <a:ext cx="10018713" cy="1652363"/>
          </a:xfrm>
        </p:spPr>
        <p:txBody>
          <a:bodyPr>
            <a:normAutofit/>
          </a:bodyPr>
          <a:lstStyle/>
          <a:p>
            <a:r>
              <a:rPr lang="en-US" dirty="0" smtClean="0"/>
              <a:t>MiniSpartan6+</a:t>
            </a:r>
            <a:br>
              <a:rPr lang="en-US" dirty="0" smtClean="0"/>
            </a:br>
            <a:r>
              <a:rPr lang="en-US" sz="1800" dirty="0" smtClean="0"/>
              <a:t>equipped with two on board HDMI ports</a:t>
            </a:r>
            <a:endParaRPr lang="en-US" sz="18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rot="5400000">
            <a:off x="4681695" y="1852617"/>
            <a:ext cx="3599396" cy="4856878"/>
          </a:xfrm>
        </p:spPr>
      </p:pic>
    </p:spTree>
    <p:extLst>
      <p:ext uri="{BB962C8B-B14F-4D97-AF65-F5344CB8AC3E}">
        <p14:creationId xmlns:p14="http://schemas.microsoft.com/office/powerpoint/2010/main" val="1616005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977303"/>
          </a:xfrm>
        </p:spPr>
        <p:txBody>
          <a:bodyPr/>
          <a:lstStyle/>
          <a:p>
            <a:r>
              <a:rPr lang="en-US" dirty="0" smtClean="0"/>
              <a:t>HDMI basics --- serial transmission</a:t>
            </a:r>
            <a:endParaRPr lang="en-US"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542500" y="2606663"/>
            <a:ext cx="3229356" cy="3095244"/>
          </a:xfrm>
        </p:spPr>
      </p:pic>
      <p:pic>
        <p:nvPicPr>
          <p:cNvPr id="5" name="Picture 4"/>
          <p:cNvPicPr/>
          <p:nvPr/>
        </p:nvPicPr>
        <p:blipFill>
          <a:blip r:embed="rId4">
            <a:extLst>
              <a:ext uri="{28A0092B-C50C-407E-A947-70E740481C1C}">
                <a14:useLocalDpi xmlns:a14="http://schemas.microsoft.com/office/drawing/2010/main" val="0"/>
              </a:ext>
            </a:extLst>
          </a:blip>
          <a:srcRect/>
          <a:stretch>
            <a:fillRect/>
          </a:stretch>
        </p:blipFill>
        <p:spPr bwMode="auto">
          <a:xfrm>
            <a:off x="5215457" y="2411210"/>
            <a:ext cx="5934075" cy="3486150"/>
          </a:xfrm>
          <a:prstGeom prst="rect">
            <a:avLst/>
          </a:prstGeom>
          <a:noFill/>
          <a:ln>
            <a:noFill/>
          </a:ln>
        </p:spPr>
      </p:pic>
    </p:spTree>
    <p:extLst>
      <p:ext uri="{BB962C8B-B14F-4D97-AF65-F5344CB8AC3E}">
        <p14:creationId xmlns:p14="http://schemas.microsoft.com/office/powerpoint/2010/main" val="110069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995714"/>
          </a:xfrm>
        </p:spPr>
        <p:txBody>
          <a:bodyPr/>
          <a:lstStyle/>
          <a:p>
            <a:r>
              <a:rPr lang="en-US" dirty="0" smtClean="0"/>
              <a:t>HDMI --- 3 data channels</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292752" y="1927331"/>
            <a:ext cx="4305063" cy="3209265"/>
          </a:xfrm>
          <a:prstGeom prst="rect">
            <a:avLst/>
          </a:prstGeom>
          <a:noFill/>
          <a:ln>
            <a:noFill/>
          </a:ln>
        </p:spPr>
      </p:pic>
      <p:sp>
        <p:nvSpPr>
          <p:cNvPr id="5" name="TextBox 4"/>
          <p:cNvSpPr txBox="1"/>
          <p:nvPr/>
        </p:nvSpPr>
        <p:spPr>
          <a:xfrm>
            <a:off x="2890486" y="5375936"/>
            <a:ext cx="7382706" cy="923330"/>
          </a:xfrm>
          <a:prstGeom prst="rect">
            <a:avLst/>
          </a:prstGeom>
          <a:noFill/>
        </p:spPr>
        <p:txBody>
          <a:bodyPr wrap="square" rtlCol="0">
            <a:spAutoFit/>
          </a:bodyPr>
          <a:lstStyle/>
          <a:p>
            <a:r>
              <a:rPr lang="en-US" dirty="0" smtClean="0"/>
              <a:t>Channel 0 --- Blue pixel data + control signals (H.SYNC, V.SYNC, etc.)</a:t>
            </a:r>
          </a:p>
          <a:p>
            <a:r>
              <a:rPr lang="en-US" dirty="0" smtClean="0"/>
              <a:t>Channel 1 --- Green pixel data + audio data + control signals(CTL0, CTL1)</a:t>
            </a:r>
          </a:p>
          <a:p>
            <a:r>
              <a:rPr lang="en-US" dirty="0" smtClean="0"/>
              <a:t>Channel 2 --- Red pixel data + audio data + control signals (CTL2, CTL3)</a:t>
            </a:r>
            <a:endParaRPr lang="en-US" dirty="0"/>
          </a:p>
        </p:txBody>
      </p:sp>
    </p:spTree>
    <p:extLst>
      <p:ext uri="{BB962C8B-B14F-4D97-AF65-F5344CB8AC3E}">
        <p14:creationId xmlns:p14="http://schemas.microsoft.com/office/powerpoint/2010/main" val="4640321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HDMI receiver</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722067" y="2359373"/>
            <a:ext cx="5543199" cy="3124200"/>
          </a:xfrm>
          <a:prstGeom prst="rect">
            <a:avLst/>
          </a:prstGeom>
          <a:noFill/>
          <a:ln>
            <a:noFill/>
          </a:ln>
        </p:spPr>
      </p:pic>
      <p:sp>
        <p:nvSpPr>
          <p:cNvPr id="3" name="TextBox 2"/>
          <p:cNvSpPr txBox="1"/>
          <p:nvPr/>
        </p:nvSpPr>
        <p:spPr>
          <a:xfrm>
            <a:off x="4835887" y="5817793"/>
            <a:ext cx="3424398" cy="369332"/>
          </a:xfrm>
          <a:prstGeom prst="rect">
            <a:avLst/>
          </a:prstGeom>
          <a:noFill/>
        </p:spPr>
        <p:txBody>
          <a:bodyPr wrap="square" rtlCol="0">
            <a:spAutoFit/>
          </a:bodyPr>
          <a:lstStyle/>
          <a:p>
            <a:r>
              <a:rPr lang="en-US" dirty="0" smtClean="0"/>
              <a:t>Hardware block diagram</a:t>
            </a:r>
            <a:endParaRPr lang="en-US" dirty="0"/>
          </a:p>
        </p:txBody>
      </p:sp>
    </p:spTree>
    <p:extLst>
      <p:ext uri="{BB962C8B-B14F-4D97-AF65-F5344CB8AC3E}">
        <p14:creationId xmlns:p14="http://schemas.microsoft.com/office/powerpoint/2010/main" val="33597634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841</TotalTime>
  <Words>691</Words>
  <Application>Microsoft Office PowerPoint</Application>
  <PresentationFormat>Widescreen</PresentationFormat>
  <Paragraphs>93</Paragraphs>
  <Slides>20</Slides>
  <Notes>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Corbel</vt:lpstr>
      <vt:lpstr>Parallax</vt:lpstr>
      <vt:lpstr>Ph.D Annual Review</vt:lpstr>
      <vt:lpstr>A system incorporates image patterns generated by both hardware and software</vt:lpstr>
      <vt:lpstr>A system incorporates image patterns generated by both hardware and software</vt:lpstr>
      <vt:lpstr>Difficulties in implementation</vt:lpstr>
      <vt:lpstr>System diagram</vt:lpstr>
      <vt:lpstr>MiniSpartan6+ equipped with two on board HDMI ports</vt:lpstr>
      <vt:lpstr>HDMI basics --- serial transmission</vt:lpstr>
      <vt:lpstr>HDMI --- 3 data channels</vt:lpstr>
      <vt:lpstr>HDMI receiver</vt:lpstr>
      <vt:lpstr>Clock data recovery &amp; Channel deskew</vt:lpstr>
      <vt:lpstr>Problem we ran into</vt:lpstr>
      <vt:lpstr>DDC channel &amp; EDID</vt:lpstr>
      <vt:lpstr>Electrically Erasable Programmable Read-Only Memory(EEPROM)</vt:lpstr>
      <vt:lpstr>EDID sender</vt:lpstr>
      <vt:lpstr>An example of customized EDID</vt:lpstr>
      <vt:lpstr>The limitations</vt:lpstr>
      <vt:lpstr>The switch between two display sources</vt:lpstr>
      <vt:lpstr>Machine vison camera for CASSI</vt:lpstr>
      <vt:lpstr>Non-destructive readout sample video</vt:lpstr>
      <vt:lpstr>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Ph.D Annual Review</dc:title>
  <dc:creator>Ying Yu</dc:creator>
  <cp:lastModifiedBy>Ying Yu</cp:lastModifiedBy>
  <cp:revision>54</cp:revision>
  <dcterms:created xsi:type="dcterms:W3CDTF">2018-01-12T21:14:11Z</dcterms:created>
  <dcterms:modified xsi:type="dcterms:W3CDTF">2018-01-19T19:34:04Z</dcterms:modified>
</cp:coreProperties>
</file>

<file path=docProps/thumbnail.jpeg>
</file>